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47406aa67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47406aa67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47406aa67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47406aa67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72d7b76b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72d7b76b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72d7b76b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72d7b76b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47406aa67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47406aa67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72d7b76b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72d7b76b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72d87e54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72d87e54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72d7b76b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72d7b76b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72d7b76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72d7b76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47406aa67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47406aa67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847406aa6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47406aa6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47406aa6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47406aa6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47406aa67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47406aa67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847406aa67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47406aa67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47406aa67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47406aa67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47406aa67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47406aa67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en.wikipedia.org/wiki/Overfitting" TargetMode="External"/><Relationship Id="rId4" Type="http://schemas.openxmlformats.org/officeDocument/2006/relationships/image" Target="../media/image22.png"/><Relationship Id="rId9"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37.png"/><Relationship Id="rId7" Type="http://schemas.openxmlformats.org/officeDocument/2006/relationships/image" Target="../media/image9.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googlecreativelab/quickdraw-dataset/blob/master/categories.txt" TargetMode="External"/><Relationship Id="rId4" Type="http://schemas.openxmlformats.org/officeDocument/2006/relationships/hyperlink" Target="https://quickdraw.withgoogle.com/" TargetMode="External"/><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22200" y="1833750"/>
            <a:ext cx="8499600" cy="73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solidFill>
                  <a:srgbClr val="134F5C"/>
                </a:solidFill>
              </a:rPr>
              <a:t>Pooling methods in Convolutional Neural Networks</a:t>
            </a:r>
            <a:endParaRPr sz="3500">
              <a:solidFill>
                <a:srgbClr val="134F5C"/>
              </a:solidFill>
            </a:endParaRPr>
          </a:p>
        </p:txBody>
      </p:sp>
      <p:sp>
        <p:nvSpPr>
          <p:cNvPr id="55" name="Google Shape;55;p13"/>
          <p:cNvSpPr txBox="1"/>
          <p:nvPr>
            <p:ph idx="1" type="subTitle"/>
          </p:nvPr>
        </p:nvSpPr>
        <p:spPr>
          <a:xfrm>
            <a:off x="727950" y="2473000"/>
            <a:ext cx="7688100" cy="73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134F5C"/>
                </a:solidFill>
              </a:rPr>
              <a:t>(on</a:t>
            </a:r>
            <a:r>
              <a:rPr lang="en" sz="2400">
                <a:solidFill>
                  <a:srgbClr val="134F5C"/>
                </a:solidFill>
              </a:rPr>
              <a:t> Quick,Draw! dataset)</a:t>
            </a:r>
            <a:endParaRPr sz="2400">
              <a:solidFill>
                <a:srgbClr val="134F5C"/>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sz="1600"/>
          </a:p>
          <a:p>
            <a:pPr indent="0" lvl="0" marL="0" rtl="0" algn="r">
              <a:spcBef>
                <a:spcPts val="0"/>
              </a:spcBef>
              <a:spcAft>
                <a:spcPts val="0"/>
              </a:spcAft>
              <a:buNone/>
            </a:pPr>
            <a:r>
              <a:rPr b="1" lang="en" sz="1600"/>
              <a:t>CSc 59929</a:t>
            </a:r>
            <a:endParaRPr b="1" sz="1600"/>
          </a:p>
          <a:p>
            <a:pPr indent="0" lvl="0" marL="0" rtl="0" algn="r">
              <a:spcBef>
                <a:spcPts val="0"/>
              </a:spcBef>
              <a:spcAft>
                <a:spcPts val="0"/>
              </a:spcAft>
              <a:buNone/>
            </a:pPr>
            <a:r>
              <a:rPr b="1" lang="en" sz="1600"/>
              <a:t>Marina Orzechowski</a:t>
            </a:r>
            <a:endParaRPr b="1" sz="1600"/>
          </a:p>
          <a:p>
            <a:pPr indent="0" lvl="0" marL="0" rtl="0" algn="ctr">
              <a:spcBef>
                <a:spcPts val="0"/>
              </a:spcBef>
              <a:spcAft>
                <a:spcPts val="0"/>
              </a:spcAft>
              <a:buNone/>
            </a:pPr>
            <a:r>
              <a:t/>
            </a:r>
            <a:endParaRPr b="1"/>
          </a:p>
        </p:txBody>
      </p:sp>
      <p:pic>
        <p:nvPicPr>
          <p:cNvPr id="56" name="Google Shape;56;p13"/>
          <p:cNvPicPr preferRelativeResize="0"/>
          <p:nvPr/>
        </p:nvPicPr>
        <p:blipFill>
          <a:blip r:embed="rId3">
            <a:alphaModFix/>
          </a:blip>
          <a:stretch>
            <a:fillRect/>
          </a:stretch>
        </p:blipFill>
        <p:spPr>
          <a:xfrm>
            <a:off x="152400" y="152400"/>
            <a:ext cx="8839199" cy="856621"/>
          </a:xfrm>
          <a:prstGeom prst="rect">
            <a:avLst/>
          </a:prstGeom>
          <a:noFill/>
          <a:ln>
            <a:noFill/>
          </a:ln>
        </p:spPr>
      </p:pic>
      <p:pic>
        <p:nvPicPr>
          <p:cNvPr id="57" name="Google Shape;57;p13"/>
          <p:cNvPicPr preferRelativeResize="0"/>
          <p:nvPr/>
        </p:nvPicPr>
        <p:blipFill>
          <a:blip r:embed="rId4">
            <a:alphaModFix/>
          </a:blip>
          <a:stretch>
            <a:fillRect/>
          </a:stretch>
        </p:blipFill>
        <p:spPr>
          <a:xfrm>
            <a:off x="152400" y="4124550"/>
            <a:ext cx="8839199" cy="7661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34F5C"/>
                </a:solidFill>
              </a:rPr>
              <a:t>Preprocessed data</a:t>
            </a:r>
            <a:endParaRPr b="1" sz="4000">
              <a:solidFill>
                <a:srgbClr val="134F5C"/>
              </a:solidFill>
            </a:endParaRPr>
          </a:p>
        </p:txBody>
      </p:sp>
      <p:sp>
        <p:nvSpPr>
          <p:cNvPr id="148" name="Google Shape;14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92E"/>
                </a:solidFill>
                <a:highlight>
                  <a:srgbClr val="FFFFFF"/>
                </a:highlight>
              </a:rPr>
              <a:t>All the drawings have been simplified and rendered into a 28x28 grayscale bitmap aligned to the center, in numpy </a:t>
            </a:r>
            <a:r>
              <a:rPr lang="en">
                <a:solidFill>
                  <a:srgbClr val="24292E"/>
                </a:solidFill>
                <a:highlight>
                  <a:srgbClr val="FFFFFF"/>
                </a:highlight>
                <a:latin typeface="Courier New"/>
                <a:ea typeface="Courier New"/>
                <a:cs typeface="Courier New"/>
                <a:sym typeface="Courier New"/>
              </a:rPr>
              <a:t>.npy</a:t>
            </a:r>
            <a:r>
              <a:rPr lang="en">
                <a:solidFill>
                  <a:srgbClr val="24292E"/>
                </a:solidFill>
                <a:highlight>
                  <a:srgbClr val="FFFFFF"/>
                </a:highlight>
              </a:rPr>
              <a:t> format. </a:t>
            </a:r>
            <a:endParaRPr>
              <a:solidFill>
                <a:srgbClr val="24292E"/>
              </a:solidFill>
              <a:highlight>
                <a:srgbClr val="FFFFFF"/>
              </a:highlight>
            </a:endParaRPr>
          </a:p>
          <a:p>
            <a:pPr indent="0" lvl="0" marL="0" rtl="0" algn="l">
              <a:spcBef>
                <a:spcPts val="1200"/>
              </a:spcBef>
              <a:spcAft>
                <a:spcPts val="0"/>
              </a:spcAft>
              <a:buClr>
                <a:schemeClr val="dk1"/>
              </a:buClr>
              <a:buSzPts val="1100"/>
              <a:buFont typeface="Arial"/>
              <a:buNone/>
            </a:pPr>
            <a:r>
              <a:t/>
            </a:r>
            <a:endParaRPr>
              <a:solidFill>
                <a:srgbClr val="24292E"/>
              </a:solidFill>
              <a:highlight>
                <a:srgbClr val="FFFFFF"/>
              </a:highlight>
            </a:endParaRPr>
          </a:p>
          <a:p>
            <a:pPr indent="0" lvl="0" marL="0" rtl="0" algn="l">
              <a:spcBef>
                <a:spcPts val="1200"/>
              </a:spcBef>
              <a:spcAft>
                <a:spcPts val="0"/>
              </a:spcAft>
              <a:buNone/>
            </a:pPr>
            <a:r>
              <a:rPr lang="en"/>
              <a:t>What I have done:</a:t>
            </a:r>
            <a:endParaRPr/>
          </a:p>
          <a:p>
            <a:pPr indent="-342900" lvl="0" marL="457200" rtl="0" algn="l">
              <a:spcBef>
                <a:spcPts val="1600"/>
              </a:spcBef>
              <a:spcAft>
                <a:spcPts val="0"/>
              </a:spcAft>
              <a:buSzPts val="1800"/>
              <a:buAutoNum type="arabicPeriod"/>
            </a:pPr>
            <a:r>
              <a:rPr lang="en"/>
              <a:t>Chose only 5 categories </a:t>
            </a:r>
            <a:endParaRPr/>
          </a:p>
          <a:p>
            <a:pPr indent="-342900" lvl="0" marL="457200" rtl="0" algn="l">
              <a:spcBef>
                <a:spcPts val="0"/>
              </a:spcBef>
              <a:spcAft>
                <a:spcPts val="0"/>
              </a:spcAft>
              <a:buSzPts val="1800"/>
              <a:buAutoNum type="arabicPeriod"/>
            </a:pPr>
            <a:r>
              <a:rPr lang="en"/>
              <a:t>Reduced dataset to 30000 for each category instead of  &gt;120000</a:t>
            </a:r>
            <a:endParaRPr/>
          </a:p>
          <a:p>
            <a:pPr indent="0" lvl="0" marL="45720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3"/>
          <p:cNvPicPr preferRelativeResize="0"/>
          <p:nvPr/>
        </p:nvPicPr>
        <p:blipFill rotWithShape="1">
          <a:blip r:embed="rId3">
            <a:alphaModFix/>
          </a:blip>
          <a:srcRect b="0" l="4115" r="19250" t="27604"/>
          <a:stretch/>
        </p:blipFill>
        <p:spPr>
          <a:xfrm>
            <a:off x="94800" y="300650"/>
            <a:ext cx="3920625" cy="4653750"/>
          </a:xfrm>
          <a:prstGeom prst="rect">
            <a:avLst/>
          </a:prstGeom>
          <a:noFill/>
          <a:ln>
            <a:noFill/>
          </a:ln>
        </p:spPr>
      </p:pic>
      <p:pic>
        <p:nvPicPr>
          <p:cNvPr id="154" name="Google Shape;154;p23"/>
          <p:cNvPicPr preferRelativeResize="0"/>
          <p:nvPr/>
        </p:nvPicPr>
        <p:blipFill>
          <a:blip r:embed="rId4">
            <a:alphaModFix/>
          </a:blip>
          <a:stretch>
            <a:fillRect/>
          </a:stretch>
        </p:blipFill>
        <p:spPr>
          <a:xfrm>
            <a:off x="4267200" y="237775"/>
            <a:ext cx="4766576" cy="4716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434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34F5C"/>
                </a:solidFill>
              </a:rPr>
              <a:t>Max Pooling</a:t>
            </a:r>
            <a:endParaRPr b="1">
              <a:solidFill>
                <a:srgbClr val="134F5C"/>
              </a:solidFill>
            </a:endParaRPr>
          </a:p>
        </p:txBody>
      </p:sp>
      <p:pic>
        <p:nvPicPr>
          <p:cNvPr id="160" name="Google Shape;160;p24"/>
          <p:cNvPicPr preferRelativeResize="0"/>
          <p:nvPr/>
        </p:nvPicPr>
        <p:blipFill>
          <a:blip r:embed="rId3">
            <a:alphaModFix/>
          </a:blip>
          <a:stretch>
            <a:fillRect/>
          </a:stretch>
        </p:blipFill>
        <p:spPr>
          <a:xfrm>
            <a:off x="452250" y="1354675"/>
            <a:ext cx="4343400" cy="2952750"/>
          </a:xfrm>
          <a:prstGeom prst="rect">
            <a:avLst/>
          </a:prstGeom>
          <a:noFill/>
          <a:ln>
            <a:noFill/>
          </a:ln>
        </p:spPr>
      </p:pic>
      <p:pic>
        <p:nvPicPr>
          <p:cNvPr id="161" name="Google Shape;161;p24"/>
          <p:cNvPicPr preferRelativeResize="0"/>
          <p:nvPr/>
        </p:nvPicPr>
        <p:blipFill>
          <a:blip r:embed="rId4">
            <a:alphaModFix/>
          </a:blip>
          <a:stretch>
            <a:fillRect/>
          </a:stretch>
        </p:blipFill>
        <p:spPr>
          <a:xfrm>
            <a:off x="5001913" y="0"/>
            <a:ext cx="2281924" cy="5143500"/>
          </a:xfrm>
          <a:prstGeom prst="rect">
            <a:avLst/>
          </a:prstGeom>
          <a:noFill/>
          <a:ln>
            <a:noFill/>
          </a:ln>
        </p:spPr>
      </p:pic>
      <p:pic>
        <p:nvPicPr>
          <p:cNvPr id="162" name="Google Shape;162;p24"/>
          <p:cNvPicPr preferRelativeResize="0"/>
          <p:nvPr/>
        </p:nvPicPr>
        <p:blipFill>
          <a:blip r:embed="rId5">
            <a:alphaModFix/>
          </a:blip>
          <a:stretch>
            <a:fillRect/>
          </a:stretch>
        </p:blipFill>
        <p:spPr>
          <a:xfrm>
            <a:off x="4737987" y="226550"/>
            <a:ext cx="361950" cy="1009650"/>
          </a:xfrm>
          <a:prstGeom prst="rect">
            <a:avLst/>
          </a:prstGeom>
          <a:noFill/>
          <a:ln>
            <a:noFill/>
          </a:ln>
        </p:spPr>
      </p:pic>
      <p:pic>
        <p:nvPicPr>
          <p:cNvPr id="163" name="Google Shape;163;p24"/>
          <p:cNvPicPr preferRelativeResize="0"/>
          <p:nvPr/>
        </p:nvPicPr>
        <p:blipFill>
          <a:blip r:embed="rId6">
            <a:alphaModFix/>
          </a:blip>
          <a:stretch>
            <a:fillRect/>
          </a:stretch>
        </p:blipFill>
        <p:spPr>
          <a:xfrm>
            <a:off x="4795662" y="1997600"/>
            <a:ext cx="285750" cy="895350"/>
          </a:xfrm>
          <a:prstGeom prst="rect">
            <a:avLst/>
          </a:prstGeom>
          <a:noFill/>
          <a:ln>
            <a:noFill/>
          </a:ln>
        </p:spPr>
      </p:pic>
      <p:pic>
        <p:nvPicPr>
          <p:cNvPr id="164" name="Google Shape;164;p24"/>
          <p:cNvPicPr preferRelativeResize="0"/>
          <p:nvPr/>
        </p:nvPicPr>
        <p:blipFill>
          <a:blip r:embed="rId7">
            <a:alphaModFix/>
          </a:blip>
          <a:stretch>
            <a:fillRect/>
          </a:stretch>
        </p:blipFill>
        <p:spPr>
          <a:xfrm>
            <a:off x="4833237" y="3750525"/>
            <a:ext cx="266700" cy="657225"/>
          </a:xfrm>
          <a:prstGeom prst="rect">
            <a:avLst/>
          </a:prstGeom>
          <a:noFill/>
          <a:ln>
            <a:noFill/>
          </a:ln>
        </p:spPr>
      </p:pic>
      <p:sp>
        <p:nvSpPr>
          <p:cNvPr id="165" name="Google Shape;165;p24"/>
          <p:cNvSpPr txBox="1"/>
          <p:nvPr/>
        </p:nvSpPr>
        <p:spPr>
          <a:xfrm>
            <a:off x="7283825" y="185325"/>
            <a:ext cx="1642500" cy="11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Smaller window size</a:t>
            </a:r>
            <a:endParaRPr sz="1200"/>
          </a:p>
          <a:p>
            <a:pPr indent="0" lvl="0" marL="0" rtl="0" algn="l">
              <a:spcBef>
                <a:spcPts val="0"/>
              </a:spcBef>
              <a:spcAft>
                <a:spcPts val="0"/>
              </a:spcAft>
              <a:buNone/>
            </a:pPr>
            <a:r>
              <a:rPr lang="en" sz="1200"/>
              <a:t>Smaller stride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Longer training time?</a:t>
            </a:r>
            <a:endParaRPr sz="1200"/>
          </a:p>
        </p:txBody>
      </p:sp>
      <p:cxnSp>
        <p:nvCxnSpPr>
          <p:cNvPr id="166" name="Google Shape;166;p24"/>
          <p:cNvCxnSpPr/>
          <p:nvPr/>
        </p:nvCxnSpPr>
        <p:spPr>
          <a:xfrm>
            <a:off x="8061375" y="646625"/>
            <a:ext cx="0" cy="334500"/>
          </a:xfrm>
          <a:prstGeom prst="straightConnector1">
            <a:avLst/>
          </a:prstGeom>
          <a:noFill/>
          <a:ln cap="flat" cmpd="sng" w="9525">
            <a:solidFill>
              <a:schemeClr val="dk2"/>
            </a:solidFill>
            <a:prstDash val="solid"/>
            <a:round/>
            <a:headEnd len="med" w="med" type="none"/>
            <a:tailEnd len="med" w="med" type="triangle"/>
          </a:ln>
        </p:spPr>
      </p:cxnSp>
      <p:sp>
        <p:nvSpPr>
          <p:cNvPr id="167" name="Google Shape;167;p24"/>
          <p:cNvSpPr txBox="1"/>
          <p:nvPr/>
        </p:nvSpPr>
        <p:spPr>
          <a:xfrm>
            <a:off x="7392500" y="1915200"/>
            <a:ext cx="1642500" cy="10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Larger window size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Smaller accuracy</a:t>
            </a:r>
            <a:endParaRPr sz="1200"/>
          </a:p>
        </p:txBody>
      </p:sp>
      <p:cxnSp>
        <p:nvCxnSpPr>
          <p:cNvPr id="168" name="Google Shape;168;p24"/>
          <p:cNvCxnSpPr/>
          <p:nvPr/>
        </p:nvCxnSpPr>
        <p:spPr>
          <a:xfrm>
            <a:off x="8130575" y="2180450"/>
            <a:ext cx="11700" cy="36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34F5C"/>
                </a:solidFill>
              </a:rPr>
              <a:t>Correlation for Max Pooling models</a:t>
            </a:r>
            <a:endParaRPr b="1">
              <a:solidFill>
                <a:srgbClr val="134F5C"/>
              </a:solidFill>
            </a:endParaRPr>
          </a:p>
        </p:txBody>
      </p:sp>
      <p:pic>
        <p:nvPicPr>
          <p:cNvPr id="174" name="Google Shape;174;p25"/>
          <p:cNvPicPr preferRelativeResize="0"/>
          <p:nvPr/>
        </p:nvPicPr>
        <p:blipFill>
          <a:blip r:embed="rId3">
            <a:alphaModFix/>
          </a:blip>
          <a:stretch>
            <a:fillRect/>
          </a:stretch>
        </p:blipFill>
        <p:spPr>
          <a:xfrm>
            <a:off x="1732325" y="1239300"/>
            <a:ext cx="5182980" cy="3820975"/>
          </a:xfrm>
          <a:prstGeom prst="rect">
            <a:avLst/>
          </a:prstGeom>
          <a:noFill/>
          <a:ln>
            <a:noFill/>
          </a:ln>
        </p:spPr>
      </p:pic>
      <p:sp>
        <p:nvSpPr>
          <p:cNvPr id="175" name="Google Shape;175;p25"/>
          <p:cNvSpPr/>
          <p:nvPr/>
        </p:nvSpPr>
        <p:spPr>
          <a:xfrm>
            <a:off x="2814100" y="3610475"/>
            <a:ext cx="472800" cy="345900"/>
          </a:xfrm>
          <a:prstGeom prst="ellipse">
            <a:avLst/>
          </a:prstGeom>
          <a:no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3473925" y="3082450"/>
            <a:ext cx="472800" cy="345900"/>
          </a:xfrm>
          <a:prstGeom prst="ellipse">
            <a:avLst/>
          </a:prstGeom>
          <a:no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2814100" y="2571750"/>
            <a:ext cx="472800" cy="345900"/>
          </a:xfrm>
          <a:prstGeom prst="ellipse">
            <a:avLst/>
          </a:prstGeom>
          <a:no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26"/>
          <p:cNvPicPr preferRelativeResize="0"/>
          <p:nvPr/>
        </p:nvPicPr>
        <p:blipFill>
          <a:blip r:embed="rId3">
            <a:alphaModFix/>
          </a:blip>
          <a:stretch>
            <a:fillRect/>
          </a:stretch>
        </p:blipFill>
        <p:spPr>
          <a:xfrm>
            <a:off x="0" y="194050"/>
            <a:ext cx="9143999" cy="48241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580775" y="445025"/>
            <a:ext cx="417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Model</a:t>
            </a:r>
            <a:endParaRPr b="1">
              <a:solidFill>
                <a:srgbClr val="134F5C"/>
              </a:solidFill>
            </a:endParaRPr>
          </a:p>
        </p:txBody>
      </p:sp>
      <p:pic>
        <p:nvPicPr>
          <p:cNvPr id="188" name="Google Shape;188;p27"/>
          <p:cNvPicPr preferRelativeResize="0"/>
          <p:nvPr/>
        </p:nvPicPr>
        <p:blipFill>
          <a:blip r:embed="rId3">
            <a:alphaModFix/>
          </a:blip>
          <a:stretch>
            <a:fillRect/>
          </a:stretch>
        </p:blipFill>
        <p:spPr>
          <a:xfrm>
            <a:off x="580775" y="1086925"/>
            <a:ext cx="3991217" cy="3820975"/>
          </a:xfrm>
          <a:prstGeom prst="rect">
            <a:avLst/>
          </a:prstGeom>
          <a:noFill/>
          <a:ln>
            <a:noFill/>
          </a:ln>
        </p:spPr>
      </p:pic>
      <p:sp>
        <p:nvSpPr>
          <p:cNvPr id="189" name="Google Shape;189;p27"/>
          <p:cNvSpPr txBox="1"/>
          <p:nvPr/>
        </p:nvSpPr>
        <p:spPr>
          <a:xfrm>
            <a:off x="4889950" y="3760425"/>
            <a:ext cx="3897900" cy="12225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SzPts val="2100"/>
              <a:buChar char="●"/>
            </a:pPr>
            <a:r>
              <a:rPr lang="en" sz="2100"/>
              <a:t>Small pooling window (2x2)</a:t>
            </a:r>
            <a:endParaRPr sz="2100"/>
          </a:p>
          <a:p>
            <a:pPr indent="-361950" lvl="0" marL="457200" rtl="0" algn="l">
              <a:lnSpc>
                <a:spcPct val="150000"/>
              </a:lnSpc>
              <a:spcBef>
                <a:spcPts val="0"/>
              </a:spcBef>
              <a:spcAft>
                <a:spcPts val="0"/>
              </a:spcAft>
              <a:buSzPts val="2100"/>
              <a:buChar char="●"/>
            </a:pPr>
            <a:r>
              <a:rPr lang="en" sz="2100"/>
              <a:t>No overlapping</a:t>
            </a:r>
            <a:endParaRPr sz="2100"/>
          </a:p>
        </p:txBody>
      </p:sp>
      <p:pic>
        <p:nvPicPr>
          <p:cNvPr id="190" name="Google Shape;190;p27"/>
          <p:cNvPicPr preferRelativeResize="0"/>
          <p:nvPr/>
        </p:nvPicPr>
        <p:blipFill>
          <a:blip r:embed="rId4">
            <a:alphaModFix/>
          </a:blip>
          <a:stretch>
            <a:fillRect/>
          </a:stretch>
        </p:blipFill>
        <p:spPr>
          <a:xfrm>
            <a:off x="4889950" y="1215875"/>
            <a:ext cx="2060175" cy="2060175"/>
          </a:xfrm>
          <a:prstGeom prst="rect">
            <a:avLst/>
          </a:prstGeom>
          <a:noFill/>
          <a:ln>
            <a:noFill/>
          </a:ln>
        </p:spPr>
      </p:pic>
      <p:pic>
        <p:nvPicPr>
          <p:cNvPr id="191" name="Google Shape;191;p27"/>
          <p:cNvPicPr preferRelativeResize="0"/>
          <p:nvPr/>
        </p:nvPicPr>
        <p:blipFill>
          <a:blip r:embed="rId5">
            <a:alphaModFix/>
          </a:blip>
          <a:stretch>
            <a:fillRect/>
          </a:stretch>
        </p:blipFill>
        <p:spPr>
          <a:xfrm>
            <a:off x="6979500" y="1215875"/>
            <a:ext cx="2112076" cy="2060175"/>
          </a:xfrm>
          <a:prstGeom prst="rect">
            <a:avLst/>
          </a:prstGeom>
          <a:noFill/>
          <a:ln>
            <a:noFill/>
          </a:ln>
        </p:spPr>
      </p:pic>
      <p:pic>
        <p:nvPicPr>
          <p:cNvPr id="192" name="Google Shape;192;p27"/>
          <p:cNvPicPr preferRelativeResize="0"/>
          <p:nvPr/>
        </p:nvPicPr>
        <p:blipFill>
          <a:blip r:embed="rId6">
            <a:alphaModFix/>
          </a:blip>
          <a:stretch>
            <a:fillRect/>
          </a:stretch>
        </p:blipFill>
        <p:spPr>
          <a:xfrm>
            <a:off x="5333950" y="667825"/>
            <a:ext cx="3009900" cy="41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8"/>
          <p:cNvPicPr preferRelativeResize="0"/>
          <p:nvPr/>
        </p:nvPicPr>
        <p:blipFill>
          <a:blip r:embed="rId3">
            <a:alphaModFix/>
          </a:blip>
          <a:stretch>
            <a:fillRect/>
          </a:stretch>
        </p:blipFill>
        <p:spPr>
          <a:xfrm>
            <a:off x="152400" y="152400"/>
            <a:ext cx="4858475" cy="4838699"/>
          </a:xfrm>
          <a:prstGeom prst="rect">
            <a:avLst/>
          </a:prstGeom>
          <a:noFill/>
          <a:ln>
            <a:noFill/>
          </a:ln>
        </p:spPr>
      </p:pic>
      <p:sp>
        <p:nvSpPr>
          <p:cNvPr id="198" name="Google Shape;198;p28"/>
          <p:cNvSpPr txBox="1"/>
          <p:nvPr/>
        </p:nvSpPr>
        <p:spPr>
          <a:xfrm>
            <a:off x="5466550" y="646625"/>
            <a:ext cx="3009900" cy="14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Some misclassifications: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 sheep or a car ?</a:t>
            </a:r>
            <a:endParaRPr/>
          </a:p>
          <a:p>
            <a:pPr indent="0" lvl="0" marL="0" rtl="0" algn="l">
              <a:spcBef>
                <a:spcPts val="0"/>
              </a:spcBef>
              <a:spcAft>
                <a:spcPts val="0"/>
              </a:spcAft>
              <a:buNone/>
            </a:pPr>
            <a:r>
              <a:rPr lang="en"/>
              <a:t>A sheep or an octopus?</a:t>
            </a:r>
            <a:endParaRPr/>
          </a:p>
        </p:txBody>
      </p:sp>
      <p:sp>
        <p:nvSpPr>
          <p:cNvPr id="199" name="Google Shape;199;p28"/>
          <p:cNvSpPr txBox="1"/>
          <p:nvPr/>
        </p:nvSpPr>
        <p:spPr>
          <a:xfrm>
            <a:off x="5515175" y="2494300"/>
            <a:ext cx="2742300" cy="14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How to improve the model?</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One way is to work with the original data (256x256 images) instead of the simplified files.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9"/>
          <p:cNvSpPr txBox="1"/>
          <p:nvPr>
            <p:ph idx="1" type="body"/>
          </p:nvPr>
        </p:nvSpPr>
        <p:spPr>
          <a:xfrm>
            <a:off x="3505350" y="2028950"/>
            <a:ext cx="2133300" cy="6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500">
                <a:solidFill>
                  <a:srgbClr val="134F5C"/>
                </a:solidFill>
              </a:rPr>
              <a:t>Thank you!</a:t>
            </a:r>
            <a:endParaRPr b="1" sz="2500">
              <a:solidFill>
                <a:srgbClr val="134F5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solidFill>
                  <a:srgbClr val="134F5C"/>
                </a:solidFill>
              </a:rPr>
              <a:t>Goals:</a:t>
            </a:r>
            <a:endParaRPr b="1">
              <a:solidFill>
                <a:srgbClr val="134F5C"/>
              </a:solidFill>
            </a:endParaRPr>
          </a:p>
          <a:p>
            <a:pPr indent="0" lvl="0" marL="0" rtl="0" algn="l">
              <a:spcBef>
                <a:spcPts val="0"/>
              </a:spcBef>
              <a:spcAft>
                <a:spcPts val="0"/>
              </a:spcAft>
              <a:buNone/>
            </a:pPr>
            <a:r>
              <a:t/>
            </a:r>
            <a:endParaRPr/>
          </a:p>
        </p:txBody>
      </p:sp>
      <p:sp>
        <p:nvSpPr>
          <p:cNvPr id="63" name="Google Shape;63;p14"/>
          <p:cNvSpPr txBox="1"/>
          <p:nvPr>
            <p:ph idx="1" type="body"/>
          </p:nvPr>
        </p:nvSpPr>
        <p:spPr>
          <a:xfrm>
            <a:off x="311700" y="152152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a:t>Why are Pooling layers important?</a:t>
            </a:r>
            <a:endParaRPr/>
          </a:p>
          <a:p>
            <a:pPr indent="-342900" lvl="0" marL="457200" rtl="0" algn="l">
              <a:lnSpc>
                <a:spcPct val="150000"/>
              </a:lnSpc>
              <a:spcBef>
                <a:spcPts val="0"/>
              </a:spcBef>
              <a:spcAft>
                <a:spcPts val="0"/>
              </a:spcAft>
              <a:buSzPts val="1800"/>
              <a:buAutoNum type="arabicPeriod"/>
            </a:pPr>
            <a:r>
              <a:rPr lang="en"/>
              <a:t>What are the Pooling methods?</a:t>
            </a:r>
            <a:endParaRPr/>
          </a:p>
          <a:p>
            <a:pPr indent="-342900" lvl="0" marL="457200" rtl="0" algn="l">
              <a:lnSpc>
                <a:spcPct val="150000"/>
              </a:lnSpc>
              <a:spcBef>
                <a:spcPts val="0"/>
              </a:spcBef>
              <a:spcAft>
                <a:spcPts val="0"/>
              </a:spcAft>
              <a:buSzPts val="1800"/>
              <a:buAutoNum type="arabicPeriod"/>
            </a:pPr>
            <a:r>
              <a:rPr lang="en"/>
              <a:t>Do overlapping or non-overlapping windows work  better for my dataset? </a:t>
            </a:r>
            <a:endParaRPr/>
          </a:p>
          <a:p>
            <a:pPr indent="-342900" lvl="0" marL="457200" rtl="0" algn="l">
              <a:lnSpc>
                <a:spcPct val="150000"/>
              </a:lnSpc>
              <a:spcBef>
                <a:spcPts val="0"/>
              </a:spcBef>
              <a:spcAft>
                <a:spcPts val="0"/>
              </a:spcAft>
              <a:buSzPts val="1800"/>
              <a:buAutoNum type="arabicPeriod"/>
            </a:pPr>
            <a:r>
              <a:rPr lang="en"/>
              <a:t>How can I use the dataset?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1825200" y="374075"/>
            <a:ext cx="56241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solidFill>
                  <a:srgbClr val="134F5C"/>
                </a:solidFill>
              </a:rPr>
              <a:t>Some Applications of CNN</a:t>
            </a:r>
            <a:endParaRPr b="1">
              <a:solidFill>
                <a:srgbClr val="134F5C"/>
              </a:solidFill>
            </a:endParaRPr>
          </a:p>
        </p:txBody>
      </p:sp>
      <p:sp>
        <p:nvSpPr>
          <p:cNvPr id="69" name="Google Shape;69;p15"/>
          <p:cNvSpPr txBox="1"/>
          <p:nvPr>
            <p:ph idx="1" type="body"/>
          </p:nvPr>
        </p:nvSpPr>
        <p:spPr>
          <a:xfrm>
            <a:off x="311700" y="1152475"/>
            <a:ext cx="23064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FaceApp:</a:t>
            </a:r>
            <a:endParaRPr/>
          </a:p>
          <a:p>
            <a:pPr indent="0" lvl="0" marL="0" rtl="0" algn="l">
              <a:spcBef>
                <a:spcPts val="0"/>
              </a:spcBef>
              <a:spcAft>
                <a:spcPts val="0"/>
              </a:spcAft>
              <a:buNone/>
            </a:pPr>
            <a:r>
              <a:rPr lang="en" sz="1200">
                <a:solidFill>
                  <a:srgbClr val="4F4F4F"/>
                </a:solidFill>
                <a:highlight>
                  <a:srgbClr val="FFFFFF"/>
                </a:highlight>
                <a:latin typeface="Open Sans"/>
                <a:ea typeface="Open Sans"/>
                <a:cs typeface="Open Sans"/>
                <a:sym typeface="Open Sans"/>
              </a:rPr>
              <a:t>makes you smile in a picture</a:t>
            </a:r>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0" name="Google Shape;70;p15"/>
          <p:cNvPicPr preferRelativeResize="0"/>
          <p:nvPr/>
        </p:nvPicPr>
        <p:blipFill>
          <a:blip r:embed="rId3">
            <a:alphaModFix/>
          </a:blip>
          <a:stretch>
            <a:fillRect/>
          </a:stretch>
        </p:blipFill>
        <p:spPr>
          <a:xfrm>
            <a:off x="341749" y="1961300"/>
            <a:ext cx="2246325" cy="2963049"/>
          </a:xfrm>
          <a:prstGeom prst="rect">
            <a:avLst/>
          </a:prstGeom>
          <a:noFill/>
          <a:ln>
            <a:noFill/>
          </a:ln>
        </p:spPr>
      </p:pic>
      <p:sp>
        <p:nvSpPr>
          <p:cNvPr id="71" name="Google Shape;71;p15"/>
          <p:cNvSpPr txBox="1"/>
          <p:nvPr>
            <p:ph idx="1" type="body"/>
          </p:nvPr>
        </p:nvSpPr>
        <p:spPr>
          <a:xfrm>
            <a:off x="2618100" y="1152475"/>
            <a:ext cx="27906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Famous paintings in 3D </a:t>
            </a:r>
            <a:r>
              <a:rPr lang="en" sz="1200"/>
              <a:t>visually </a:t>
            </a:r>
            <a:r>
              <a:rPr lang="en" sz="1200"/>
              <a:t>impaired</a:t>
            </a:r>
            <a:r>
              <a:rPr lang="en" sz="1200"/>
              <a:t> can experience them</a:t>
            </a:r>
            <a:endParaRPr sz="1200"/>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2" name="Google Shape;72;p15"/>
          <p:cNvPicPr preferRelativeResize="0"/>
          <p:nvPr/>
        </p:nvPicPr>
        <p:blipFill>
          <a:blip r:embed="rId4">
            <a:alphaModFix/>
          </a:blip>
          <a:stretch>
            <a:fillRect/>
          </a:stretch>
        </p:blipFill>
        <p:spPr>
          <a:xfrm>
            <a:off x="2747175" y="1961300"/>
            <a:ext cx="2515895" cy="2963050"/>
          </a:xfrm>
          <a:prstGeom prst="rect">
            <a:avLst/>
          </a:prstGeom>
          <a:noFill/>
          <a:ln>
            <a:noFill/>
          </a:ln>
        </p:spPr>
      </p:pic>
      <p:sp>
        <p:nvSpPr>
          <p:cNvPr id="73" name="Google Shape;73;p15"/>
          <p:cNvSpPr txBox="1"/>
          <p:nvPr>
            <p:ph idx="1" type="body"/>
          </p:nvPr>
        </p:nvSpPr>
        <p:spPr>
          <a:xfrm>
            <a:off x="5699775" y="1152475"/>
            <a:ext cx="27906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 This</a:t>
            </a:r>
            <a:r>
              <a:rPr lang="en"/>
              <a:t> App</a:t>
            </a:r>
            <a:endParaRPr/>
          </a:p>
          <a:p>
            <a:pPr indent="0" lvl="0" marL="0" rtl="0" algn="l">
              <a:spcBef>
                <a:spcPts val="0"/>
              </a:spcBef>
              <a:spcAft>
                <a:spcPts val="0"/>
              </a:spcAft>
              <a:buNone/>
            </a:pPr>
            <a:r>
              <a:rPr lang="en" sz="1200"/>
              <a:t>Instant camera that draws cartoons</a:t>
            </a:r>
            <a:endParaRPr sz="1200"/>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4" name="Google Shape;74;p15"/>
          <p:cNvPicPr preferRelativeResize="0"/>
          <p:nvPr/>
        </p:nvPicPr>
        <p:blipFill>
          <a:blip r:embed="rId5">
            <a:alphaModFix/>
          </a:blip>
          <a:stretch>
            <a:fillRect/>
          </a:stretch>
        </p:blipFill>
        <p:spPr>
          <a:xfrm>
            <a:off x="5415475" y="1965475"/>
            <a:ext cx="3074899" cy="1807966"/>
          </a:xfrm>
          <a:prstGeom prst="rect">
            <a:avLst/>
          </a:prstGeom>
          <a:noFill/>
          <a:ln>
            <a:noFill/>
          </a:ln>
        </p:spPr>
      </p:pic>
      <p:pic>
        <p:nvPicPr>
          <p:cNvPr id="75" name="Google Shape;75;p15"/>
          <p:cNvPicPr preferRelativeResize="0"/>
          <p:nvPr/>
        </p:nvPicPr>
        <p:blipFill rotWithShape="1">
          <a:blip r:embed="rId6">
            <a:alphaModFix/>
          </a:blip>
          <a:srcRect b="0" l="16742" r="0" t="39849"/>
          <a:stretch/>
        </p:blipFill>
        <p:spPr>
          <a:xfrm>
            <a:off x="5408700" y="3713114"/>
            <a:ext cx="3074899" cy="12112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grpSp>
        <p:nvGrpSpPr>
          <p:cNvPr id="80" name="Google Shape;80;p16"/>
          <p:cNvGrpSpPr/>
          <p:nvPr/>
        </p:nvGrpSpPr>
        <p:grpSpPr>
          <a:xfrm>
            <a:off x="1075833" y="1159728"/>
            <a:ext cx="7142841" cy="2726170"/>
            <a:chOff x="479100" y="916425"/>
            <a:chExt cx="6513625" cy="2301925"/>
          </a:xfrm>
        </p:grpSpPr>
        <p:pic>
          <p:nvPicPr>
            <p:cNvPr id="81" name="Google Shape;81;p16"/>
            <p:cNvPicPr preferRelativeResize="0"/>
            <p:nvPr/>
          </p:nvPicPr>
          <p:blipFill>
            <a:blip r:embed="rId3">
              <a:alphaModFix/>
            </a:blip>
            <a:stretch>
              <a:fillRect/>
            </a:stretch>
          </p:blipFill>
          <p:spPr>
            <a:xfrm>
              <a:off x="479100" y="916425"/>
              <a:ext cx="6331750" cy="2301925"/>
            </a:xfrm>
            <a:prstGeom prst="rect">
              <a:avLst/>
            </a:prstGeom>
            <a:noFill/>
            <a:ln>
              <a:noFill/>
            </a:ln>
          </p:spPr>
        </p:pic>
        <p:sp>
          <p:nvSpPr>
            <p:cNvPr id="82" name="Google Shape;82;p16"/>
            <p:cNvSpPr txBox="1"/>
            <p:nvPr/>
          </p:nvSpPr>
          <p:spPr>
            <a:xfrm>
              <a:off x="5251525" y="2931850"/>
              <a:ext cx="1741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34F5C"/>
                  </a:solidFill>
                </a:rPr>
                <a:t>Fully connected layer</a:t>
              </a:r>
              <a:endParaRPr sz="1100">
                <a:solidFill>
                  <a:srgbClr val="134F5C"/>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108900" y="394150"/>
            <a:ext cx="892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134F5C"/>
                </a:solidFill>
              </a:rPr>
              <a:t>Convolutional layer</a:t>
            </a:r>
            <a:r>
              <a:rPr b="1" lang="en" sz="2300">
                <a:solidFill>
                  <a:srgbClr val="134F5C"/>
                </a:solidFill>
              </a:rPr>
              <a:t> </a:t>
            </a:r>
            <a:endParaRPr b="1" sz="2300">
              <a:solidFill>
                <a:srgbClr val="134F5C"/>
              </a:solidFill>
            </a:endParaRPr>
          </a:p>
          <a:p>
            <a:pPr indent="0" lvl="0" marL="0" rtl="0" algn="l">
              <a:spcBef>
                <a:spcPts val="0"/>
              </a:spcBef>
              <a:spcAft>
                <a:spcPts val="0"/>
              </a:spcAft>
              <a:buNone/>
            </a:pPr>
            <a:r>
              <a:rPr lang="en" sz="2000">
                <a:solidFill>
                  <a:srgbClr val="134F5C"/>
                </a:solidFill>
              </a:rPr>
              <a:t>(</a:t>
            </a:r>
            <a:r>
              <a:rPr lang="en" sz="2000">
                <a:solidFill>
                  <a:srgbClr val="134F5C"/>
                </a:solidFill>
              </a:rPr>
              <a:t>finds features by applying different filters)</a:t>
            </a:r>
            <a:endParaRPr sz="2000">
              <a:solidFill>
                <a:srgbClr val="134F5C"/>
              </a:solidFill>
            </a:endParaRPr>
          </a:p>
        </p:txBody>
      </p:sp>
      <p:pic>
        <p:nvPicPr>
          <p:cNvPr id="88" name="Google Shape;88;p17"/>
          <p:cNvPicPr preferRelativeResize="0"/>
          <p:nvPr/>
        </p:nvPicPr>
        <p:blipFill>
          <a:blip r:embed="rId3">
            <a:alphaModFix/>
          </a:blip>
          <a:stretch>
            <a:fillRect/>
          </a:stretch>
        </p:blipFill>
        <p:spPr>
          <a:xfrm>
            <a:off x="6264375" y="2879940"/>
            <a:ext cx="2584700" cy="1762254"/>
          </a:xfrm>
          <a:prstGeom prst="rect">
            <a:avLst/>
          </a:prstGeom>
          <a:noFill/>
          <a:ln>
            <a:noFill/>
          </a:ln>
        </p:spPr>
      </p:pic>
      <p:cxnSp>
        <p:nvCxnSpPr>
          <p:cNvPr id="89" name="Google Shape;89;p17"/>
          <p:cNvCxnSpPr/>
          <p:nvPr/>
        </p:nvCxnSpPr>
        <p:spPr>
          <a:xfrm flipH="1" rot="10800000">
            <a:off x="5656925" y="3068600"/>
            <a:ext cx="438300" cy="11400"/>
          </a:xfrm>
          <a:prstGeom prst="straightConnector1">
            <a:avLst/>
          </a:prstGeom>
          <a:noFill/>
          <a:ln cap="flat" cmpd="sng" w="9525">
            <a:solidFill>
              <a:schemeClr val="dk2"/>
            </a:solidFill>
            <a:prstDash val="solid"/>
            <a:round/>
            <a:headEnd len="med" w="med" type="none"/>
            <a:tailEnd len="med" w="med" type="triangle"/>
          </a:ln>
        </p:spPr>
      </p:cxnSp>
      <p:cxnSp>
        <p:nvCxnSpPr>
          <p:cNvPr id="90" name="Google Shape;90;p17"/>
          <p:cNvCxnSpPr/>
          <p:nvPr/>
        </p:nvCxnSpPr>
        <p:spPr>
          <a:xfrm flipH="1" rot="10800000">
            <a:off x="5656925" y="4048550"/>
            <a:ext cx="449700" cy="11700"/>
          </a:xfrm>
          <a:prstGeom prst="straightConnector1">
            <a:avLst/>
          </a:prstGeom>
          <a:noFill/>
          <a:ln cap="flat" cmpd="sng" w="9525">
            <a:solidFill>
              <a:schemeClr val="dk2"/>
            </a:solidFill>
            <a:prstDash val="solid"/>
            <a:round/>
            <a:headEnd len="med" w="med" type="none"/>
            <a:tailEnd len="med" w="med" type="triangle"/>
          </a:ln>
        </p:spPr>
      </p:cxnSp>
      <p:pic>
        <p:nvPicPr>
          <p:cNvPr id="91" name="Google Shape;91;p17"/>
          <p:cNvPicPr preferRelativeResize="0"/>
          <p:nvPr/>
        </p:nvPicPr>
        <p:blipFill>
          <a:blip r:embed="rId4">
            <a:alphaModFix/>
          </a:blip>
          <a:stretch>
            <a:fillRect/>
          </a:stretch>
        </p:blipFill>
        <p:spPr>
          <a:xfrm>
            <a:off x="5922725" y="966862"/>
            <a:ext cx="3140399" cy="980258"/>
          </a:xfrm>
          <a:prstGeom prst="rect">
            <a:avLst/>
          </a:prstGeom>
          <a:noFill/>
          <a:ln>
            <a:noFill/>
          </a:ln>
        </p:spPr>
      </p:pic>
      <p:pic>
        <p:nvPicPr>
          <p:cNvPr id="92" name="Google Shape;92;p17"/>
          <p:cNvPicPr preferRelativeResize="0"/>
          <p:nvPr/>
        </p:nvPicPr>
        <p:blipFill>
          <a:blip r:embed="rId5">
            <a:alphaModFix/>
          </a:blip>
          <a:stretch>
            <a:fillRect/>
          </a:stretch>
        </p:blipFill>
        <p:spPr>
          <a:xfrm>
            <a:off x="235175" y="1947250"/>
            <a:ext cx="5352124" cy="2992133"/>
          </a:xfrm>
          <a:prstGeom prst="rect">
            <a:avLst/>
          </a:prstGeom>
          <a:noFill/>
          <a:ln>
            <a:noFill/>
          </a:ln>
        </p:spPr>
      </p:pic>
      <p:sp>
        <p:nvSpPr>
          <p:cNvPr id="93" name="Google Shape;93;p17"/>
          <p:cNvSpPr txBox="1"/>
          <p:nvPr/>
        </p:nvSpPr>
        <p:spPr>
          <a:xfrm>
            <a:off x="6521675" y="2571750"/>
            <a:ext cx="19425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FA8DC"/>
                </a:solidFill>
              </a:rPr>
              <a:t> increase nonlinearity:</a:t>
            </a:r>
            <a:endParaRPr>
              <a:solidFill>
                <a:srgbClr val="6FA8D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168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34F5C"/>
                </a:solidFill>
              </a:rPr>
              <a:t>Pooling layer (down-sampling)</a:t>
            </a:r>
            <a:endParaRPr b="1">
              <a:solidFill>
                <a:srgbClr val="134F5C"/>
              </a:solidFill>
            </a:endParaRPr>
          </a:p>
          <a:p>
            <a:pPr indent="0" lvl="0" marL="0" rtl="0" algn="l">
              <a:spcBef>
                <a:spcPts val="0"/>
              </a:spcBef>
              <a:spcAft>
                <a:spcPts val="0"/>
              </a:spcAft>
              <a:buNone/>
            </a:pPr>
            <a:r>
              <a:t/>
            </a:r>
            <a:endParaRPr/>
          </a:p>
        </p:txBody>
      </p:sp>
      <p:sp>
        <p:nvSpPr>
          <p:cNvPr id="99" name="Google Shape;99;p18"/>
          <p:cNvSpPr txBox="1"/>
          <p:nvPr>
            <p:ph idx="1" type="body"/>
          </p:nvPr>
        </p:nvSpPr>
        <p:spPr>
          <a:xfrm>
            <a:off x="311700" y="814000"/>
            <a:ext cx="8520600" cy="1266600"/>
          </a:xfrm>
          <a:prstGeom prst="rect">
            <a:avLst/>
          </a:prstGeom>
        </p:spPr>
        <p:txBody>
          <a:bodyPr anchorCtr="0" anchor="t" bIns="91425" lIns="91425" spcFirstLastPara="1" rIns="91425" wrap="square" tIns="91425">
            <a:noAutofit/>
          </a:bodyPr>
          <a:lstStyle/>
          <a:p>
            <a:pPr indent="-327025" lvl="0" marL="457200" rtl="0" algn="l">
              <a:spcBef>
                <a:spcPts val="0"/>
              </a:spcBef>
              <a:spcAft>
                <a:spcPts val="0"/>
              </a:spcAft>
              <a:buClr>
                <a:srgbClr val="222222"/>
              </a:buClr>
              <a:buSzPts val="1550"/>
              <a:buChar char="●"/>
            </a:pPr>
            <a:r>
              <a:rPr lang="en" sz="1550">
                <a:solidFill>
                  <a:srgbClr val="222222"/>
                </a:solidFill>
                <a:highlight>
                  <a:srgbClr val="FFFFFF"/>
                </a:highlight>
              </a:rPr>
              <a:t>reduces the spatial size of the representation, retaining only most important information</a:t>
            </a:r>
            <a:endParaRPr sz="1550">
              <a:solidFill>
                <a:srgbClr val="222222"/>
              </a:solidFill>
              <a:highlight>
                <a:srgbClr val="FFFFFF"/>
              </a:highlight>
            </a:endParaRPr>
          </a:p>
          <a:p>
            <a:pPr indent="-327025" lvl="0" marL="457200" rtl="0" algn="l">
              <a:spcBef>
                <a:spcPts val="0"/>
              </a:spcBef>
              <a:spcAft>
                <a:spcPts val="0"/>
              </a:spcAft>
              <a:buClr>
                <a:srgbClr val="222222"/>
              </a:buClr>
              <a:buSzPts val="1550"/>
              <a:buChar char="●"/>
            </a:pPr>
            <a:r>
              <a:rPr lang="en" sz="1550">
                <a:solidFill>
                  <a:srgbClr val="222222"/>
                </a:solidFill>
                <a:highlight>
                  <a:srgbClr val="FFFFFF"/>
                </a:highlight>
              </a:rPr>
              <a:t>reduces the number of parameters, </a:t>
            </a:r>
            <a:endParaRPr sz="1550">
              <a:solidFill>
                <a:srgbClr val="222222"/>
              </a:solidFill>
              <a:highlight>
                <a:srgbClr val="FFFFFF"/>
              </a:highlight>
            </a:endParaRPr>
          </a:p>
          <a:p>
            <a:pPr indent="-327025" lvl="0" marL="457200" rtl="0" algn="l">
              <a:spcBef>
                <a:spcPts val="0"/>
              </a:spcBef>
              <a:spcAft>
                <a:spcPts val="0"/>
              </a:spcAft>
              <a:buClr>
                <a:srgbClr val="222222"/>
              </a:buClr>
              <a:buSzPts val="1550"/>
              <a:buChar char="●"/>
            </a:pPr>
            <a:r>
              <a:rPr lang="en" sz="1550">
                <a:solidFill>
                  <a:srgbClr val="222222"/>
                </a:solidFill>
                <a:highlight>
                  <a:srgbClr val="FFFFFF"/>
                </a:highlight>
              </a:rPr>
              <a:t>reduces amount of computation in the network</a:t>
            </a:r>
            <a:endParaRPr sz="1550">
              <a:solidFill>
                <a:srgbClr val="222222"/>
              </a:solidFill>
              <a:highlight>
                <a:srgbClr val="FFFFFF"/>
              </a:highlight>
            </a:endParaRPr>
          </a:p>
          <a:p>
            <a:pPr indent="-327025" lvl="0" marL="457200" rtl="0" algn="l">
              <a:spcBef>
                <a:spcPts val="0"/>
              </a:spcBef>
              <a:spcAft>
                <a:spcPts val="0"/>
              </a:spcAft>
              <a:buClr>
                <a:srgbClr val="222222"/>
              </a:buClr>
              <a:buSzPts val="1550"/>
              <a:buChar char="●"/>
            </a:pPr>
            <a:r>
              <a:rPr lang="en" sz="1550">
                <a:solidFill>
                  <a:srgbClr val="222222"/>
                </a:solidFill>
                <a:highlight>
                  <a:srgbClr val="FFFFFF"/>
                </a:highlight>
              </a:rPr>
              <a:t>controls </a:t>
            </a:r>
            <a:r>
              <a:rPr lang="en" sz="1550">
                <a:solidFill>
                  <a:srgbClr val="222222"/>
                </a:solidFill>
                <a:highlight>
                  <a:srgbClr val="FFFFFF"/>
                </a:highlight>
                <a:uFill>
                  <a:noFill/>
                </a:uFill>
                <a:hlinkClick r:id="rId3"/>
              </a:rPr>
              <a:t>overfitting</a:t>
            </a:r>
            <a:r>
              <a:rPr lang="en" sz="1550">
                <a:solidFill>
                  <a:srgbClr val="222222"/>
                </a:solidFill>
                <a:highlight>
                  <a:srgbClr val="FFFFFF"/>
                </a:highlight>
              </a:rPr>
              <a:t>. </a:t>
            </a:r>
            <a:endParaRPr sz="2300"/>
          </a:p>
        </p:txBody>
      </p:sp>
      <p:sp>
        <p:nvSpPr>
          <p:cNvPr id="100" name="Google Shape;100;p18"/>
          <p:cNvSpPr txBox="1"/>
          <p:nvPr>
            <p:ph idx="1" type="body"/>
          </p:nvPr>
        </p:nvSpPr>
        <p:spPr>
          <a:xfrm>
            <a:off x="240075" y="2080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34F5C"/>
                </a:solidFill>
              </a:rPr>
              <a:t>Model becomes approximately invariant to small translations of the input</a:t>
            </a:r>
            <a:endParaRPr>
              <a:solidFill>
                <a:srgbClr val="134F5C"/>
              </a:solidFill>
            </a:endParaRPr>
          </a:p>
          <a:p>
            <a:pPr indent="0" lvl="0" marL="0" rtl="0" algn="l">
              <a:spcBef>
                <a:spcPts val="1600"/>
              </a:spcBef>
              <a:spcAft>
                <a:spcPts val="1600"/>
              </a:spcAft>
              <a:buNone/>
            </a:pPr>
            <a:r>
              <a:t/>
            </a:r>
            <a:endParaRPr/>
          </a:p>
        </p:txBody>
      </p:sp>
      <p:grpSp>
        <p:nvGrpSpPr>
          <p:cNvPr id="101" name="Google Shape;101;p18"/>
          <p:cNvGrpSpPr/>
          <p:nvPr/>
        </p:nvGrpSpPr>
        <p:grpSpPr>
          <a:xfrm>
            <a:off x="374273" y="2467338"/>
            <a:ext cx="8252202" cy="2595438"/>
            <a:chOff x="374273" y="2477713"/>
            <a:chExt cx="8252202" cy="2595438"/>
          </a:xfrm>
        </p:grpSpPr>
        <p:pic>
          <p:nvPicPr>
            <p:cNvPr id="102" name="Google Shape;102;p18"/>
            <p:cNvPicPr preferRelativeResize="0"/>
            <p:nvPr/>
          </p:nvPicPr>
          <p:blipFill rotWithShape="1">
            <a:blip r:embed="rId4">
              <a:alphaModFix/>
            </a:blip>
            <a:srcRect b="0" l="4598" r="20376" t="0"/>
            <a:stretch/>
          </p:blipFill>
          <p:spPr>
            <a:xfrm rot="-8">
              <a:off x="374273" y="3229902"/>
              <a:ext cx="1594026" cy="1414647"/>
            </a:xfrm>
            <a:prstGeom prst="rect">
              <a:avLst/>
            </a:prstGeom>
            <a:noFill/>
            <a:ln>
              <a:noFill/>
            </a:ln>
          </p:spPr>
        </p:pic>
        <p:pic>
          <p:nvPicPr>
            <p:cNvPr id="103" name="Google Shape;103;p18"/>
            <p:cNvPicPr preferRelativeResize="0"/>
            <p:nvPr/>
          </p:nvPicPr>
          <p:blipFill rotWithShape="1">
            <a:blip r:embed="rId4">
              <a:alphaModFix/>
            </a:blip>
            <a:srcRect b="0" l="4598" r="20376" t="0"/>
            <a:stretch/>
          </p:blipFill>
          <p:spPr>
            <a:xfrm rot="-2361398">
              <a:off x="2459437" y="3179186"/>
              <a:ext cx="1574202" cy="1328149"/>
            </a:xfrm>
            <a:prstGeom prst="rect">
              <a:avLst/>
            </a:prstGeom>
            <a:noFill/>
            <a:ln>
              <a:noFill/>
            </a:ln>
          </p:spPr>
        </p:pic>
        <p:pic>
          <p:nvPicPr>
            <p:cNvPr id="104" name="Google Shape;104;p18"/>
            <p:cNvPicPr preferRelativeResize="0"/>
            <p:nvPr/>
          </p:nvPicPr>
          <p:blipFill rotWithShape="1">
            <a:blip r:embed="rId5">
              <a:alphaModFix/>
            </a:blip>
            <a:srcRect b="26648" l="0" r="0" t="0"/>
            <a:stretch/>
          </p:blipFill>
          <p:spPr>
            <a:xfrm>
              <a:off x="4754850" y="2477713"/>
              <a:ext cx="1254825" cy="1270200"/>
            </a:xfrm>
            <a:prstGeom prst="rect">
              <a:avLst/>
            </a:prstGeom>
            <a:noFill/>
            <a:ln>
              <a:noFill/>
            </a:ln>
          </p:spPr>
        </p:pic>
        <p:pic>
          <p:nvPicPr>
            <p:cNvPr id="105" name="Google Shape;105;p18"/>
            <p:cNvPicPr preferRelativeResize="0"/>
            <p:nvPr/>
          </p:nvPicPr>
          <p:blipFill>
            <a:blip r:embed="rId6">
              <a:alphaModFix/>
            </a:blip>
            <a:stretch>
              <a:fillRect/>
            </a:stretch>
          </p:blipFill>
          <p:spPr>
            <a:xfrm>
              <a:off x="7557475" y="3028575"/>
              <a:ext cx="1069000" cy="1097600"/>
            </a:xfrm>
            <a:prstGeom prst="rect">
              <a:avLst/>
            </a:prstGeom>
            <a:noFill/>
            <a:ln>
              <a:noFill/>
            </a:ln>
          </p:spPr>
        </p:pic>
        <p:cxnSp>
          <p:nvCxnSpPr>
            <p:cNvPr id="106" name="Google Shape;106;p18"/>
            <p:cNvCxnSpPr>
              <a:endCxn id="105" idx="1"/>
            </p:cNvCxnSpPr>
            <p:nvPr/>
          </p:nvCxnSpPr>
          <p:spPr>
            <a:xfrm>
              <a:off x="6009775" y="3192475"/>
              <a:ext cx="1547700" cy="384900"/>
            </a:xfrm>
            <a:prstGeom prst="straightConnector1">
              <a:avLst/>
            </a:prstGeom>
            <a:noFill/>
            <a:ln cap="flat" cmpd="sng" w="9525">
              <a:solidFill>
                <a:schemeClr val="dk2"/>
              </a:solidFill>
              <a:prstDash val="solid"/>
              <a:round/>
              <a:headEnd len="med" w="med" type="none"/>
              <a:tailEnd len="med" w="med" type="triangle"/>
            </a:ln>
          </p:spPr>
        </p:cxnSp>
        <p:pic>
          <p:nvPicPr>
            <p:cNvPr id="107" name="Google Shape;107;p18"/>
            <p:cNvPicPr preferRelativeResize="0"/>
            <p:nvPr/>
          </p:nvPicPr>
          <p:blipFill>
            <a:blip r:embed="rId7">
              <a:alphaModFix/>
            </a:blip>
            <a:stretch>
              <a:fillRect/>
            </a:stretch>
          </p:blipFill>
          <p:spPr>
            <a:xfrm rot="847555">
              <a:off x="6244134" y="3053495"/>
              <a:ext cx="1078860" cy="278059"/>
            </a:xfrm>
            <a:prstGeom prst="rect">
              <a:avLst/>
            </a:prstGeom>
            <a:noFill/>
            <a:ln>
              <a:noFill/>
            </a:ln>
          </p:spPr>
        </p:pic>
        <p:pic>
          <p:nvPicPr>
            <p:cNvPr id="108" name="Google Shape;108;p18"/>
            <p:cNvPicPr preferRelativeResize="0"/>
            <p:nvPr/>
          </p:nvPicPr>
          <p:blipFill>
            <a:blip r:embed="rId8">
              <a:alphaModFix/>
            </a:blip>
            <a:stretch>
              <a:fillRect/>
            </a:stretch>
          </p:blipFill>
          <p:spPr>
            <a:xfrm>
              <a:off x="4754825" y="3802950"/>
              <a:ext cx="1306228" cy="1270200"/>
            </a:xfrm>
            <a:prstGeom prst="rect">
              <a:avLst/>
            </a:prstGeom>
            <a:noFill/>
            <a:ln>
              <a:noFill/>
            </a:ln>
          </p:spPr>
        </p:pic>
        <p:cxnSp>
          <p:nvCxnSpPr>
            <p:cNvPr id="109" name="Google Shape;109;p18"/>
            <p:cNvCxnSpPr>
              <a:stCxn id="108" idx="3"/>
            </p:cNvCxnSpPr>
            <p:nvPr/>
          </p:nvCxnSpPr>
          <p:spPr>
            <a:xfrm flipH="1" rot="10800000">
              <a:off x="6061053" y="3592650"/>
              <a:ext cx="1562100" cy="845400"/>
            </a:xfrm>
            <a:prstGeom prst="straightConnector1">
              <a:avLst/>
            </a:prstGeom>
            <a:noFill/>
            <a:ln cap="flat" cmpd="sng" w="9525">
              <a:solidFill>
                <a:schemeClr val="dk2"/>
              </a:solidFill>
              <a:prstDash val="solid"/>
              <a:round/>
              <a:headEnd len="med" w="med" type="none"/>
              <a:tailEnd len="med" w="med" type="triangle"/>
            </a:ln>
          </p:spPr>
        </p:cxnSp>
        <p:pic>
          <p:nvPicPr>
            <p:cNvPr id="110" name="Google Shape;110;p18"/>
            <p:cNvPicPr preferRelativeResize="0"/>
            <p:nvPr/>
          </p:nvPicPr>
          <p:blipFill>
            <a:blip r:embed="rId7">
              <a:alphaModFix/>
            </a:blip>
            <a:stretch>
              <a:fillRect/>
            </a:stretch>
          </p:blipFill>
          <p:spPr>
            <a:xfrm rot="-1691606">
              <a:off x="6373484" y="4089820"/>
              <a:ext cx="1078859" cy="278059"/>
            </a:xfrm>
            <a:prstGeom prst="rect">
              <a:avLst/>
            </a:prstGeom>
            <a:noFill/>
            <a:ln>
              <a:noFill/>
            </a:ln>
          </p:spPr>
        </p:pic>
        <p:pic>
          <p:nvPicPr>
            <p:cNvPr id="111" name="Google Shape;111;p18"/>
            <p:cNvPicPr preferRelativeResize="0"/>
            <p:nvPr/>
          </p:nvPicPr>
          <p:blipFill>
            <a:blip r:embed="rId9">
              <a:alphaModFix/>
            </a:blip>
            <a:stretch>
              <a:fillRect/>
            </a:stretch>
          </p:blipFill>
          <p:spPr>
            <a:xfrm rot="-2928565">
              <a:off x="2355100" y="2973605"/>
              <a:ext cx="366585" cy="384900"/>
            </a:xfrm>
            <a:prstGeom prst="rect">
              <a:avLst/>
            </a:prstGeom>
            <a:noFill/>
            <a:ln>
              <a:noFill/>
            </a:ln>
          </p:spPr>
        </p:pic>
        <p:pic>
          <p:nvPicPr>
            <p:cNvPr id="112" name="Google Shape;112;p18"/>
            <p:cNvPicPr preferRelativeResize="0"/>
            <p:nvPr/>
          </p:nvPicPr>
          <p:blipFill>
            <a:blip r:embed="rId9">
              <a:alphaModFix/>
            </a:blip>
            <a:stretch>
              <a:fillRect/>
            </a:stretch>
          </p:blipFill>
          <p:spPr>
            <a:xfrm rot="-4604086">
              <a:off x="4358500" y="4348455"/>
              <a:ext cx="366585" cy="384900"/>
            </a:xfrm>
            <a:prstGeom prst="rect">
              <a:avLst/>
            </a:prstGeom>
            <a:noFill/>
            <a:ln>
              <a:noFill/>
            </a:ln>
          </p:spPr>
        </p:pic>
      </p:grpSp>
      <p:sp>
        <p:nvSpPr>
          <p:cNvPr id="113" name="Google Shape;113;p18"/>
          <p:cNvSpPr/>
          <p:nvPr/>
        </p:nvSpPr>
        <p:spPr>
          <a:xfrm>
            <a:off x="7669275" y="3449025"/>
            <a:ext cx="230700" cy="242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306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34F5C"/>
                </a:solidFill>
              </a:rPr>
              <a:t>Pooling methods</a:t>
            </a:r>
            <a:endParaRPr b="1">
              <a:solidFill>
                <a:srgbClr val="134F5C"/>
              </a:solidFill>
            </a:endParaRPr>
          </a:p>
          <a:p>
            <a:pPr indent="0" lvl="0" marL="0" rtl="0" algn="l">
              <a:spcBef>
                <a:spcPts val="0"/>
              </a:spcBef>
              <a:spcAft>
                <a:spcPts val="0"/>
              </a:spcAft>
              <a:buNone/>
            </a:pPr>
            <a:r>
              <a:t/>
            </a:r>
            <a:endParaRPr/>
          </a:p>
        </p:txBody>
      </p:sp>
      <p:pic>
        <p:nvPicPr>
          <p:cNvPr id="119" name="Google Shape;119;p19"/>
          <p:cNvPicPr preferRelativeResize="0"/>
          <p:nvPr/>
        </p:nvPicPr>
        <p:blipFill>
          <a:blip r:embed="rId3">
            <a:alphaModFix/>
          </a:blip>
          <a:stretch>
            <a:fillRect/>
          </a:stretch>
        </p:blipFill>
        <p:spPr>
          <a:xfrm>
            <a:off x="94725" y="1170125"/>
            <a:ext cx="4235149" cy="3778125"/>
          </a:xfrm>
          <a:prstGeom prst="rect">
            <a:avLst/>
          </a:prstGeom>
          <a:noFill/>
          <a:ln>
            <a:noFill/>
          </a:ln>
        </p:spPr>
      </p:pic>
      <p:sp>
        <p:nvSpPr>
          <p:cNvPr id="120" name="Google Shape;120;p19"/>
          <p:cNvSpPr txBox="1"/>
          <p:nvPr/>
        </p:nvSpPr>
        <p:spPr>
          <a:xfrm>
            <a:off x="4572000" y="2099700"/>
            <a:ext cx="4400400" cy="11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Max-pooling is the most commonly applied pooling operation. This is because it focuses on the most responsive features in question that should, in theory, make it the best candidate for image recognition and classification purposes,”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John Hearty, Advanced ML with Python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161613" y="248975"/>
            <a:ext cx="8670600" cy="559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34F5C"/>
                </a:solidFill>
              </a:rPr>
              <a:t>Overlapping vs non-overlapping pooling windows</a:t>
            </a:r>
            <a:endParaRPr b="1">
              <a:solidFill>
                <a:srgbClr val="134F5C"/>
              </a:solidFill>
            </a:endParaRPr>
          </a:p>
          <a:p>
            <a:pPr indent="0" lvl="0" marL="0" rtl="0" algn="ctr">
              <a:spcBef>
                <a:spcPts val="0"/>
              </a:spcBef>
              <a:spcAft>
                <a:spcPts val="0"/>
              </a:spcAft>
              <a:buNone/>
            </a:pPr>
            <a:r>
              <a:t/>
            </a:r>
            <a:endParaRPr b="1">
              <a:solidFill>
                <a:srgbClr val="134F5C"/>
              </a:solidFill>
            </a:endParaRPr>
          </a:p>
        </p:txBody>
      </p:sp>
      <p:pic>
        <p:nvPicPr>
          <p:cNvPr id="126" name="Google Shape;126;p20"/>
          <p:cNvPicPr preferRelativeResize="0"/>
          <p:nvPr/>
        </p:nvPicPr>
        <p:blipFill>
          <a:blip r:embed="rId3">
            <a:alphaModFix/>
          </a:blip>
          <a:stretch>
            <a:fillRect/>
          </a:stretch>
        </p:blipFill>
        <p:spPr>
          <a:xfrm>
            <a:off x="311700" y="1409850"/>
            <a:ext cx="6241823" cy="906275"/>
          </a:xfrm>
          <a:prstGeom prst="rect">
            <a:avLst/>
          </a:prstGeom>
          <a:noFill/>
          <a:ln>
            <a:noFill/>
          </a:ln>
        </p:spPr>
      </p:pic>
      <p:pic>
        <p:nvPicPr>
          <p:cNvPr id="127" name="Google Shape;127;p20"/>
          <p:cNvPicPr preferRelativeResize="0"/>
          <p:nvPr/>
        </p:nvPicPr>
        <p:blipFill>
          <a:blip r:embed="rId4">
            <a:alphaModFix/>
          </a:blip>
          <a:stretch>
            <a:fillRect/>
          </a:stretch>
        </p:blipFill>
        <p:spPr>
          <a:xfrm>
            <a:off x="260675" y="2298225"/>
            <a:ext cx="8334095" cy="702987"/>
          </a:xfrm>
          <a:prstGeom prst="rect">
            <a:avLst/>
          </a:prstGeom>
          <a:noFill/>
          <a:ln>
            <a:noFill/>
          </a:ln>
        </p:spPr>
      </p:pic>
      <p:sp>
        <p:nvSpPr>
          <p:cNvPr id="128" name="Google Shape;128;p20"/>
          <p:cNvSpPr txBox="1"/>
          <p:nvPr/>
        </p:nvSpPr>
        <p:spPr>
          <a:xfrm>
            <a:off x="6965800" y="2571750"/>
            <a:ext cx="1579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134F5C"/>
                </a:solidFill>
              </a:rPr>
              <a:t>(</a:t>
            </a:r>
            <a:r>
              <a:rPr i="1" lang="en">
                <a:solidFill>
                  <a:srgbClr val="134F5C"/>
                </a:solidFill>
              </a:rPr>
              <a:t>Geoffrey Hinton) </a:t>
            </a:r>
            <a:endParaRPr i="1">
              <a:solidFill>
                <a:srgbClr val="134F5C"/>
              </a:solidFill>
            </a:endParaRPr>
          </a:p>
        </p:txBody>
      </p:sp>
      <p:pic>
        <p:nvPicPr>
          <p:cNvPr id="129" name="Google Shape;129;p20"/>
          <p:cNvPicPr preferRelativeResize="0"/>
          <p:nvPr/>
        </p:nvPicPr>
        <p:blipFill>
          <a:blip r:embed="rId5">
            <a:alphaModFix/>
          </a:blip>
          <a:stretch>
            <a:fillRect/>
          </a:stretch>
        </p:blipFill>
        <p:spPr>
          <a:xfrm>
            <a:off x="311700" y="1078538"/>
            <a:ext cx="4876800" cy="447675"/>
          </a:xfrm>
          <a:prstGeom prst="rect">
            <a:avLst/>
          </a:prstGeom>
          <a:noFill/>
          <a:ln>
            <a:noFill/>
          </a:ln>
        </p:spPr>
      </p:pic>
      <p:sp>
        <p:nvSpPr>
          <p:cNvPr id="130" name="Google Shape;130;p20"/>
          <p:cNvSpPr txBox="1"/>
          <p:nvPr/>
        </p:nvSpPr>
        <p:spPr>
          <a:xfrm>
            <a:off x="5188500" y="1078550"/>
            <a:ext cx="10968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134F5C"/>
                </a:solidFill>
              </a:rPr>
              <a:t>(Wikipedia)</a:t>
            </a:r>
            <a:endParaRPr i="1">
              <a:solidFill>
                <a:srgbClr val="134F5C"/>
              </a:solidFill>
            </a:endParaRPr>
          </a:p>
        </p:txBody>
      </p:sp>
      <p:pic>
        <p:nvPicPr>
          <p:cNvPr id="131" name="Google Shape;131;p20"/>
          <p:cNvPicPr preferRelativeResize="0"/>
          <p:nvPr/>
        </p:nvPicPr>
        <p:blipFill rotWithShape="1">
          <a:blip r:embed="rId6">
            <a:alphaModFix/>
          </a:blip>
          <a:srcRect b="0" l="50915" r="0" t="0"/>
          <a:stretch/>
        </p:blipFill>
        <p:spPr>
          <a:xfrm>
            <a:off x="6158530" y="3082900"/>
            <a:ext cx="2387075" cy="1844425"/>
          </a:xfrm>
          <a:prstGeom prst="rect">
            <a:avLst/>
          </a:prstGeom>
          <a:noFill/>
          <a:ln>
            <a:noFill/>
          </a:ln>
        </p:spPr>
      </p:pic>
      <p:sp>
        <p:nvSpPr>
          <p:cNvPr id="132" name="Google Shape;132;p20"/>
          <p:cNvSpPr txBox="1"/>
          <p:nvPr/>
        </p:nvSpPr>
        <p:spPr>
          <a:xfrm>
            <a:off x="3609900" y="1859075"/>
            <a:ext cx="26754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134F5C"/>
                </a:solidFill>
              </a:rPr>
              <a:t>(According to our textbook)</a:t>
            </a:r>
            <a:endParaRPr i="1">
              <a:solidFill>
                <a:srgbClr val="134F5C"/>
              </a:solidFill>
            </a:endParaRPr>
          </a:p>
        </p:txBody>
      </p:sp>
      <p:pic>
        <p:nvPicPr>
          <p:cNvPr id="133" name="Google Shape;133;p20"/>
          <p:cNvPicPr preferRelativeResize="0"/>
          <p:nvPr/>
        </p:nvPicPr>
        <p:blipFill>
          <a:blip r:embed="rId7">
            <a:alphaModFix/>
          </a:blip>
          <a:stretch>
            <a:fillRect/>
          </a:stretch>
        </p:blipFill>
        <p:spPr>
          <a:xfrm>
            <a:off x="311700" y="3153612"/>
            <a:ext cx="2452957" cy="1837488"/>
          </a:xfrm>
          <a:prstGeom prst="rect">
            <a:avLst/>
          </a:prstGeom>
          <a:noFill/>
          <a:ln>
            <a:noFill/>
          </a:ln>
        </p:spPr>
      </p:pic>
      <p:sp>
        <p:nvSpPr>
          <p:cNvPr id="134" name="Google Shape;134;p20"/>
          <p:cNvSpPr txBox="1"/>
          <p:nvPr/>
        </p:nvSpPr>
        <p:spPr>
          <a:xfrm>
            <a:off x="2894825" y="3734050"/>
            <a:ext cx="1199400" cy="9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highlight>
                  <a:srgbClr val="FFFFFF"/>
                </a:highlight>
                <a:latin typeface="Georgia"/>
                <a:ea typeface="Georgia"/>
                <a:cs typeface="Georgia"/>
                <a:sym typeface="Georgia"/>
              </a:rPr>
              <a:t>LeNet-5</a:t>
            </a:r>
            <a:endParaRPr b="1" sz="1600">
              <a:solidFill>
                <a:schemeClr val="dk1"/>
              </a:solidFill>
              <a:highlight>
                <a:srgbClr val="FFFFFF"/>
              </a:highlight>
              <a:latin typeface="Georgia"/>
              <a:ea typeface="Georgia"/>
              <a:cs typeface="Georgia"/>
              <a:sym typeface="Georgia"/>
            </a:endParaRPr>
          </a:p>
          <a:p>
            <a:pPr indent="0" lvl="0" marL="0" rtl="0" algn="l">
              <a:lnSpc>
                <a:spcPct val="118000"/>
              </a:lnSpc>
              <a:spcBef>
                <a:spcPts val="0"/>
              </a:spcBef>
              <a:spcAft>
                <a:spcPts val="0"/>
              </a:spcAft>
              <a:buClr>
                <a:schemeClr val="dk1"/>
              </a:buClr>
              <a:buSzPts val="1100"/>
              <a:buFont typeface="Arial"/>
              <a:buNone/>
            </a:pPr>
            <a:r>
              <a:rPr b="1" lang="en" sz="1600">
                <a:solidFill>
                  <a:schemeClr val="dk1"/>
                </a:solidFill>
                <a:highlight>
                  <a:srgbClr val="FFFFFF"/>
                </a:highlight>
                <a:latin typeface="Georgia"/>
                <a:ea typeface="Georgia"/>
                <a:cs typeface="Georgia"/>
                <a:sym typeface="Georgia"/>
              </a:rPr>
              <a:t>VGGNet</a:t>
            </a:r>
            <a:r>
              <a:rPr b="1" lang="en" sz="1950">
                <a:solidFill>
                  <a:schemeClr val="dk1"/>
                </a:solidFill>
                <a:highlight>
                  <a:srgbClr val="FFFFFF"/>
                </a:highlight>
              </a:rPr>
              <a:t> </a:t>
            </a:r>
            <a:endParaRPr b="1" sz="1950">
              <a:solidFill>
                <a:schemeClr val="dk1"/>
              </a:solidFill>
              <a:highlight>
                <a:srgbClr val="FFFFFF"/>
              </a:highlight>
            </a:endParaRPr>
          </a:p>
          <a:p>
            <a:pPr indent="0" lvl="0" marL="0" rtl="0" algn="l">
              <a:spcBef>
                <a:spcPts val="0"/>
              </a:spcBef>
              <a:spcAft>
                <a:spcPts val="0"/>
              </a:spcAft>
              <a:buNone/>
            </a:pPr>
            <a:r>
              <a:t/>
            </a:r>
            <a:endParaRPr b="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600">
              <a:solidFill>
                <a:schemeClr val="dk1"/>
              </a:solidFill>
              <a:highlight>
                <a:srgbClr val="FFFFFF"/>
              </a:highlight>
              <a:latin typeface="Georgia"/>
              <a:ea typeface="Georgia"/>
              <a:cs typeface="Georgia"/>
              <a:sym typeface="Georgia"/>
            </a:endParaRPr>
          </a:p>
        </p:txBody>
      </p:sp>
      <p:sp>
        <p:nvSpPr>
          <p:cNvPr id="135" name="Google Shape;135;p20"/>
          <p:cNvSpPr txBox="1"/>
          <p:nvPr/>
        </p:nvSpPr>
        <p:spPr>
          <a:xfrm>
            <a:off x="4636225" y="3773200"/>
            <a:ext cx="1351800" cy="828000"/>
          </a:xfrm>
          <a:prstGeom prst="rect">
            <a:avLst/>
          </a:prstGeom>
          <a:noFill/>
          <a:ln>
            <a:noFill/>
          </a:ln>
        </p:spPr>
        <p:txBody>
          <a:bodyPr anchorCtr="0" anchor="t" bIns="91425" lIns="91425" spcFirstLastPara="1" rIns="91425" wrap="square" tIns="91425">
            <a:noAutofit/>
          </a:bodyPr>
          <a:lstStyle/>
          <a:p>
            <a:pPr indent="0" lvl="0" marL="0" rtl="0" algn="l">
              <a:lnSpc>
                <a:spcPct val="118000"/>
              </a:lnSpc>
              <a:spcBef>
                <a:spcPts val="0"/>
              </a:spcBef>
              <a:spcAft>
                <a:spcPts val="0"/>
              </a:spcAft>
              <a:buNone/>
            </a:pPr>
            <a:r>
              <a:rPr b="1" lang="en" sz="1650">
                <a:solidFill>
                  <a:schemeClr val="dk1"/>
                </a:solidFill>
                <a:highlight>
                  <a:srgbClr val="FFFFFF"/>
                </a:highlight>
                <a:latin typeface="Georgia"/>
                <a:ea typeface="Georgia"/>
                <a:cs typeface="Georgia"/>
                <a:sym typeface="Georgia"/>
              </a:rPr>
              <a:t>A</a:t>
            </a:r>
            <a:r>
              <a:rPr b="1" lang="en" sz="1650">
                <a:solidFill>
                  <a:schemeClr val="dk1"/>
                </a:solidFill>
                <a:highlight>
                  <a:srgbClr val="FFFFFF"/>
                </a:highlight>
                <a:latin typeface="Georgia"/>
                <a:ea typeface="Georgia"/>
                <a:cs typeface="Georgia"/>
                <a:sym typeface="Georgia"/>
              </a:rPr>
              <a:t>lexNet</a:t>
            </a:r>
            <a:endParaRPr b="1" sz="16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1600">
                <a:solidFill>
                  <a:schemeClr val="dk1"/>
                </a:solidFill>
                <a:highlight>
                  <a:srgbClr val="FFFFFF"/>
                </a:highlight>
                <a:latin typeface="Georgia"/>
                <a:ea typeface="Georgia"/>
                <a:cs typeface="Georgia"/>
                <a:sym typeface="Georgia"/>
              </a:rPr>
              <a:t>GoogLeNet</a:t>
            </a:r>
            <a:endParaRPr b="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193725" y="374075"/>
            <a:ext cx="895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4F5C"/>
                </a:solidFill>
              </a:rPr>
              <a:t>What will work better for the </a:t>
            </a:r>
            <a:r>
              <a:rPr b="1" lang="en">
                <a:solidFill>
                  <a:srgbClr val="134F5C"/>
                </a:solidFill>
              </a:rPr>
              <a:t>Quick, Draw! dataset?</a:t>
            </a:r>
            <a:endParaRPr b="1">
              <a:solidFill>
                <a:srgbClr val="134F5C"/>
              </a:solidFill>
            </a:endParaRPr>
          </a:p>
        </p:txBody>
      </p:sp>
      <p:sp>
        <p:nvSpPr>
          <p:cNvPr id="141" name="Google Shape;141;p21"/>
          <p:cNvSpPr txBox="1"/>
          <p:nvPr>
            <p:ph idx="1" type="body"/>
          </p:nvPr>
        </p:nvSpPr>
        <p:spPr>
          <a:xfrm>
            <a:off x="193725" y="1871750"/>
            <a:ext cx="4096500" cy="130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24292E"/>
                </a:solidFill>
                <a:highlight>
                  <a:srgbClr val="FFFFFF"/>
                </a:highlight>
              </a:rPr>
              <a:t>The Quick Draw Dataset is a collection of 50 million drawings across </a:t>
            </a:r>
            <a:r>
              <a:rPr lang="en" sz="1600">
                <a:solidFill>
                  <a:srgbClr val="24292E"/>
                </a:solidFill>
                <a:highlight>
                  <a:srgbClr val="FFFFFF"/>
                </a:highlight>
                <a:uFill>
                  <a:noFill/>
                </a:uFill>
                <a:hlinkClick r:id="rId3"/>
              </a:rPr>
              <a:t>345 categories</a:t>
            </a:r>
            <a:r>
              <a:rPr lang="en" sz="1600">
                <a:solidFill>
                  <a:srgbClr val="24292E"/>
                </a:solidFill>
                <a:highlight>
                  <a:srgbClr val="FFFFFF"/>
                </a:highlight>
              </a:rPr>
              <a:t>, contributed by players of the game </a:t>
            </a:r>
            <a:r>
              <a:rPr lang="en" sz="1600">
                <a:solidFill>
                  <a:srgbClr val="F1C232"/>
                </a:solidFill>
                <a:highlight>
                  <a:srgbClr val="FFFFFF"/>
                </a:highlight>
                <a:uFill>
                  <a:noFill/>
                </a:uFill>
                <a:hlinkClick r:id="rId4"/>
              </a:rPr>
              <a:t>Quick, Draw!</a:t>
            </a:r>
            <a:r>
              <a:rPr lang="en" sz="1600">
                <a:solidFill>
                  <a:srgbClr val="24292E"/>
                </a:solidFill>
                <a:highlight>
                  <a:srgbClr val="FFFFFF"/>
                </a:highlight>
              </a:rPr>
              <a:t>.</a:t>
            </a:r>
            <a:endParaRPr sz="2200"/>
          </a:p>
        </p:txBody>
      </p:sp>
      <p:pic>
        <p:nvPicPr>
          <p:cNvPr id="142" name="Google Shape;142;p21"/>
          <p:cNvPicPr preferRelativeResize="0"/>
          <p:nvPr/>
        </p:nvPicPr>
        <p:blipFill rotWithShape="1">
          <a:blip r:embed="rId5">
            <a:alphaModFix/>
          </a:blip>
          <a:srcRect b="0" l="0" r="0" t="2931"/>
          <a:stretch/>
        </p:blipFill>
        <p:spPr>
          <a:xfrm>
            <a:off x="4178175" y="1562400"/>
            <a:ext cx="4785626" cy="287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